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0" r:id="rId6"/>
    <p:sldId id="259" r:id="rId7"/>
    <p:sldId id="319" r:id="rId8"/>
    <p:sldId id="310" r:id="rId9"/>
    <p:sldId id="286" r:id="rId10"/>
    <p:sldId id="292" r:id="rId11"/>
    <p:sldId id="320" r:id="rId12"/>
    <p:sldId id="263" r:id="rId13"/>
    <p:sldId id="313" r:id="rId14"/>
    <p:sldId id="311" r:id="rId15"/>
    <p:sldId id="312" r:id="rId16"/>
    <p:sldId id="321" r:id="rId17"/>
    <p:sldId id="287" r:id="rId18"/>
    <p:sldId id="314" r:id="rId19"/>
    <p:sldId id="322" r:id="rId20"/>
    <p:sldId id="294" r:id="rId21"/>
    <p:sldId id="265" r:id="rId22"/>
    <p:sldId id="300" r:id="rId23"/>
    <p:sldId id="323" r:id="rId24"/>
    <p:sldId id="324" r:id="rId25"/>
    <p:sldId id="315" r:id="rId26"/>
    <p:sldId id="325" r:id="rId27"/>
    <p:sldId id="268" r:id="rId28"/>
    <p:sldId id="326" r:id="rId29"/>
    <p:sldId id="304" r:id="rId30"/>
    <p:sldId id="327" r:id="rId31"/>
    <p:sldId id="328" r:id="rId32"/>
    <p:sldId id="329" r:id="rId33"/>
    <p:sldId id="33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E7D45C-CBF4-465F-A1A9-2C3E3BAE003E}" v="1" dt="2018-08-19T12:50:42.955"/>
    <p1510:client id="{899A74E1-491F-4153-AB19-6B32438A5709}" v="877" dt="2018-08-19T11:08:09.0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79" autoAdjust="0"/>
    <p:restoredTop sz="94660"/>
  </p:normalViewPr>
  <p:slideViewPr>
    <p:cSldViewPr snapToGrid="0">
      <p:cViewPr varScale="1">
        <p:scale>
          <a:sx n="110" d="100"/>
          <a:sy n="110" d="100"/>
        </p:scale>
        <p:origin x="12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Miles" userId="f3cf26ee-3309-49b5-975e-421ab833b90a" providerId="ADAL" clId="{24E7D45C-CBF4-465F-A1A9-2C3E3BAE003E}"/>
    <pc:docChg chg="modSld">
      <pc:chgData name="Sam Miles" userId="f3cf26ee-3309-49b5-975e-421ab833b90a" providerId="ADAL" clId="{24E7D45C-CBF4-465F-A1A9-2C3E3BAE003E}" dt="2018-08-19T12:50:42.955" v="0" actId="20577"/>
      <pc:docMkLst>
        <pc:docMk/>
      </pc:docMkLst>
      <pc:sldChg chg="modSp">
        <pc:chgData name="Sam Miles" userId="f3cf26ee-3309-49b5-975e-421ab833b90a" providerId="ADAL" clId="{24E7D45C-CBF4-465F-A1A9-2C3E3BAE003E}" dt="2018-08-19T12:50:42.955" v="0" actId="20577"/>
        <pc:sldMkLst>
          <pc:docMk/>
          <pc:sldMk cId="3731864373" sldId="294"/>
        </pc:sldMkLst>
        <pc:spChg chg="mod">
          <ac:chgData name="Sam Miles" userId="f3cf26ee-3309-49b5-975e-421ab833b90a" providerId="ADAL" clId="{24E7D45C-CBF4-465F-A1A9-2C3E3BAE003E}" dt="2018-08-19T12:50:42.955" v="0" actId="20577"/>
          <ac:spMkLst>
            <pc:docMk/>
            <pc:sldMk cId="3731864373" sldId="294"/>
            <ac:spMk id="3" creationId="{5062D6A3-F38D-464D-959A-F19A1C37E8E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0411-DECF-47CE-ACA0-9CF21EF603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ADFD2-9FC9-433B-91C7-963D81770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3E8768-8B25-4F69-8EE2-B9E5CF7AF52A}"/>
              </a:ext>
            </a:extLst>
          </p:cNvPr>
          <p:cNvSpPr>
            <a:spLocks noGrp="1"/>
          </p:cNvSpPr>
          <p:nvPr>
            <p:ph type="dt" sz="half" idx="10"/>
          </p:nvPr>
        </p:nvSpPr>
        <p:spPr/>
        <p:txBody>
          <a:bodyPr/>
          <a:lstStyle/>
          <a:p>
            <a:fld id="{B567A2F0-AC25-45B7-B8B4-EB0CE6590084}" type="datetimeFigureOut">
              <a:rPr lang="en-US" smtClean="0"/>
              <a:t>8/19/2018</a:t>
            </a:fld>
            <a:endParaRPr lang="en-US"/>
          </a:p>
        </p:txBody>
      </p:sp>
      <p:sp>
        <p:nvSpPr>
          <p:cNvPr id="5" name="Footer Placeholder 4">
            <a:extLst>
              <a:ext uri="{FF2B5EF4-FFF2-40B4-BE49-F238E27FC236}">
                <a16:creationId xmlns:a16="http://schemas.microsoft.com/office/drawing/2014/main" id="{EE520B4B-A5CA-441B-8B8D-9E8D203D6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C424A-D83E-4DF5-A4B3-E1E09415BAE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98809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0F9A-D101-458C-B75F-171541494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389B00-4709-464B-9F43-3CC80254AE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6D2CD-D927-4093-A981-6B03F7A122AA}"/>
              </a:ext>
            </a:extLst>
          </p:cNvPr>
          <p:cNvSpPr>
            <a:spLocks noGrp="1"/>
          </p:cNvSpPr>
          <p:nvPr>
            <p:ph type="dt" sz="half" idx="10"/>
          </p:nvPr>
        </p:nvSpPr>
        <p:spPr/>
        <p:txBody>
          <a:bodyPr/>
          <a:lstStyle/>
          <a:p>
            <a:fld id="{B567A2F0-AC25-45B7-B8B4-EB0CE6590084}" type="datetimeFigureOut">
              <a:rPr lang="en-US" smtClean="0"/>
              <a:t>8/19/2018</a:t>
            </a:fld>
            <a:endParaRPr lang="en-US"/>
          </a:p>
        </p:txBody>
      </p:sp>
      <p:sp>
        <p:nvSpPr>
          <p:cNvPr id="5" name="Footer Placeholder 4">
            <a:extLst>
              <a:ext uri="{FF2B5EF4-FFF2-40B4-BE49-F238E27FC236}">
                <a16:creationId xmlns:a16="http://schemas.microsoft.com/office/drawing/2014/main" id="{D11C3C68-18A1-4DBC-A7A1-48B4C977A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EE33-89BE-4D89-8CCC-8A7291FEF5EF}"/>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96366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0A6F3-BAE6-4AA5-9B7A-2B39ECF45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73BDBA-F768-45E6-92AA-CAC870B051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F43DF-9733-4C18-9CF1-C6691E25127A}"/>
              </a:ext>
            </a:extLst>
          </p:cNvPr>
          <p:cNvSpPr>
            <a:spLocks noGrp="1"/>
          </p:cNvSpPr>
          <p:nvPr>
            <p:ph type="dt" sz="half" idx="10"/>
          </p:nvPr>
        </p:nvSpPr>
        <p:spPr/>
        <p:txBody>
          <a:bodyPr/>
          <a:lstStyle/>
          <a:p>
            <a:fld id="{B567A2F0-AC25-45B7-B8B4-EB0CE6590084}" type="datetimeFigureOut">
              <a:rPr lang="en-US" smtClean="0"/>
              <a:t>8/19/2018</a:t>
            </a:fld>
            <a:endParaRPr lang="en-US"/>
          </a:p>
        </p:txBody>
      </p:sp>
      <p:sp>
        <p:nvSpPr>
          <p:cNvPr id="5" name="Footer Placeholder 4">
            <a:extLst>
              <a:ext uri="{FF2B5EF4-FFF2-40B4-BE49-F238E27FC236}">
                <a16:creationId xmlns:a16="http://schemas.microsoft.com/office/drawing/2014/main" id="{804D63F9-5492-4230-A5E3-F6E6CD4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579FC-B9BA-4680-A35B-D182BADB341A}"/>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33738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3A28-52A3-43FE-8DF6-484CFECA3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CE011-C22A-4649-BD3C-2D3681F8DF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F2DD5-144E-4C11-889B-C380812D14D4}"/>
              </a:ext>
            </a:extLst>
          </p:cNvPr>
          <p:cNvSpPr>
            <a:spLocks noGrp="1"/>
          </p:cNvSpPr>
          <p:nvPr>
            <p:ph type="dt" sz="half" idx="10"/>
          </p:nvPr>
        </p:nvSpPr>
        <p:spPr/>
        <p:txBody>
          <a:bodyPr/>
          <a:lstStyle/>
          <a:p>
            <a:fld id="{B567A2F0-AC25-45B7-B8B4-EB0CE6590084}" type="datetimeFigureOut">
              <a:rPr lang="en-US" smtClean="0"/>
              <a:t>8/19/2018</a:t>
            </a:fld>
            <a:endParaRPr lang="en-US"/>
          </a:p>
        </p:txBody>
      </p:sp>
      <p:sp>
        <p:nvSpPr>
          <p:cNvPr id="5" name="Footer Placeholder 4">
            <a:extLst>
              <a:ext uri="{FF2B5EF4-FFF2-40B4-BE49-F238E27FC236}">
                <a16:creationId xmlns:a16="http://schemas.microsoft.com/office/drawing/2014/main" id="{1669EBFE-AD8C-4977-A16D-F7770C77C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7CA65-02BB-41B0-84A4-863AB7A34CF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42463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5719-5327-4473-8801-808691F23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7F94A-5393-4CC4-9EF1-A1979D3AE6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E710B3-162E-47A6-BF10-B4525CF811E4}"/>
              </a:ext>
            </a:extLst>
          </p:cNvPr>
          <p:cNvSpPr>
            <a:spLocks noGrp="1"/>
          </p:cNvSpPr>
          <p:nvPr>
            <p:ph type="dt" sz="half" idx="10"/>
          </p:nvPr>
        </p:nvSpPr>
        <p:spPr/>
        <p:txBody>
          <a:bodyPr/>
          <a:lstStyle/>
          <a:p>
            <a:fld id="{B567A2F0-AC25-45B7-B8B4-EB0CE6590084}" type="datetimeFigureOut">
              <a:rPr lang="en-US" smtClean="0"/>
              <a:t>8/19/2018</a:t>
            </a:fld>
            <a:endParaRPr lang="en-US"/>
          </a:p>
        </p:txBody>
      </p:sp>
      <p:sp>
        <p:nvSpPr>
          <p:cNvPr id="5" name="Footer Placeholder 4">
            <a:extLst>
              <a:ext uri="{FF2B5EF4-FFF2-40B4-BE49-F238E27FC236}">
                <a16:creationId xmlns:a16="http://schemas.microsoft.com/office/drawing/2014/main" id="{BD1331A8-E947-4E79-B9A5-9CAAAFA2B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B758E-B213-46E9-8024-826A34E17097}"/>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422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B956-328B-419D-B416-020C5532D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8ACD5-2AAF-4CFA-A89F-D1E297707D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B84E24-0327-407A-856E-DFEF9A24AF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299A7C-A8DB-4B0F-8BDF-D62CF4C041BF}"/>
              </a:ext>
            </a:extLst>
          </p:cNvPr>
          <p:cNvSpPr>
            <a:spLocks noGrp="1"/>
          </p:cNvSpPr>
          <p:nvPr>
            <p:ph type="dt" sz="half" idx="10"/>
          </p:nvPr>
        </p:nvSpPr>
        <p:spPr/>
        <p:txBody>
          <a:bodyPr/>
          <a:lstStyle/>
          <a:p>
            <a:fld id="{B567A2F0-AC25-45B7-B8B4-EB0CE6590084}" type="datetimeFigureOut">
              <a:rPr lang="en-US" smtClean="0"/>
              <a:t>8/19/2018</a:t>
            </a:fld>
            <a:endParaRPr lang="en-US"/>
          </a:p>
        </p:txBody>
      </p:sp>
      <p:sp>
        <p:nvSpPr>
          <p:cNvPr id="6" name="Footer Placeholder 5">
            <a:extLst>
              <a:ext uri="{FF2B5EF4-FFF2-40B4-BE49-F238E27FC236}">
                <a16:creationId xmlns:a16="http://schemas.microsoft.com/office/drawing/2014/main" id="{656233B9-73A4-44F3-AE5C-26167491B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18D2E-5D0C-4F0D-9063-D24DAB374758}"/>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798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18CC-4536-4B63-9B04-7CD2D26B4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F1DFA2-6819-4C75-B0D9-27FDFD840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6ADDAD-F59E-4457-9FE4-6656F23178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8A4F01-0DE0-4D7F-BDDB-FF68C04D0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507089-3F21-4288-ACDC-82BF6E2028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D0A1C-8A13-4777-A314-EC5940EE6A08}"/>
              </a:ext>
            </a:extLst>
          </p:cNvPr>
          <p:cNvSpPr>
            <a:spLocks noGrp="1"/>
          </p:cNvSpPr>
          <p:nvPr>
            <p:ph type="dt" sz="half" idx="10"/>
          </p:nvPr>
        </p:nvSpPr>
        <p:spPr/>
        <p:txBody>
          <a:bodyPr/>
          <a:lstStyle/>
          <a:p>
            <a:fld id="{B567A2F0-AC25-45B7-B8B4-EB0CE6590084}" type="datetimeFigureOut">
              <a:rPr lang="en-US" smtClean="0"/>
              <a:t>8/19/2018</a:t>
            </a:fld>
            <a:endParaRPr lang="en-US"/>
          </a:p>
        </p:txBody>
      </p:sp>
      <p:sp>
        <p:nvSpPr>
          <p:cNvPr id="8" name="Footer Placeholder 7">
            <a:extLst>
              <a:ext uri="{FF2B5EF4-FFF2-40B4-BE49-F238E27FC236}">
                <a16:creationId xmlns:a16="http://schemas.microsoft.com/office/drawing/2014/main" id="{0C0B4728-8BD1-4D36-95A2-49D6B5172E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D1356F-0318-44A9-863C-E3D881DCD5C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00509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3104-6848-48B3-AFFA-1A0930490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325E0F-C57F-4165-962E-B0E97DE6622C}"/>
              </a:ext>
            </a:extLst>
          </p:cNvPr>
          <p:cNvSpPr>
            <a:spLocks noGrp="1"/>
          </p:cNvSpPr>
          <p:nvPr>
            <p:ph type="dt" sz="half" idx="10"/>
          </p:nvPr>
        </p:nvSpPr>
        <p:spPr/>
        <p:txBody>
          <a:bodyPr/>
          <a:lstStyle/>
          <a:p>
            <a:fld id="{B567A2F0-AC25-45B7-B8B4-EB0CE6590084}" type="datetimeFigureOut">
              <a:rPr lang="en-US" smtClean="0"/>
              <a:t>8/19/2018</a:t>
            </a:fld>
            <a:endParaRPr lang="en-US"/>
          </a:p>
        </p:txBody>
      </p:sp>
      <p:sp>
        <p:nvSpPr>
          <p:cNvPr id="4" name="Footer Placeholder 3">
            <a:extLst>
              <a:ext uri="{FF2B5EF4-FFF2-40B4-BE49-F238E27FC236}">
                <a16:creationId xmlns:a16="http://schemas.microsoft.com/office/drawing/2014/main" id="{4A9A46E5-6524-4C7D-AB8D-4F6E2169AA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A719C-7031-4915-8D15-785986C6B29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45463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43D65-C975-4D48-B981-98A4972F7AFF}"/>
              </a:ext>
            </a:extLst>
          </p:cNvPr>
          <p:cNvSpPr>
            <a:spLocks noGrp="1"/>
          </p:cNvSpPr>
          <p:nvPr>
            <p:ph type="dt" sz="half" idx="10"/>
          </p:nvPr>
        </p:nvSpPr>
        <p:spPr/>
        <p:txBody>
          <a:bodyPr/>
          <a:lstStyle/>
          <a:p>
            <a:fld id="{B567A2F0-AC25-45B7-B8B4-EB0CE6590084}" type="datetimeFigureOut">
              <a:rPr lang="en-US" smtClean="0"/>
              <a:t>8/19/2018</a:t>
            </a:fld>
            <a:endParaRPr lang="en-US"/>
          </a:p>
        </p:txBody>
      </p:sp>
      <p:sp>
        <p:nvSpPr>
          <p:cNvPr id="3" name="Footer Placeholder 2">
            <a:extLst>
              <a:ext uri="{FF2B5EF4-FFF2-40B4-BE49-F238E27FC236}">
                <a16:creationId xmlns:a16="http://schemas.microsoft.com/office/drawing/2014/main" id="{CB5FA0EB-38F8-4B43-80B0-DAB82107D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2C211-67EA-4566-9EDC-ABC91F5CD2C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89450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81E-969F-4D59-9355-FF2E36EFD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09640-E082-4F7C-9ECE-292DB29A9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9D800-16F9-41CD-AB15-006BB76AD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290F94-CDE4-4404-904C-87EE6E2975A6}"/>
              </a:ext>
            </a:extLst>
          </p:cNvPr>
          <p:cNvSpPr>
            <a:spLocks noGrp="1"/>
          </p:cNvSpPr>
          <p:nvPr>
            <p:ph type="dt" sz="half" idx="10"/>
          </p:nvPr>
        </p:nvSpPr>
        <p:spPr/>
        <p:txBody>
          <a:bodyPr/>
          <a:lstStyle/>
          <a:p>
            <a:fld id="{B567A2F0-AC25-45B7-B8B4-EB0CE6590084}" type="datetimeFigureOut">
              <a:rPr lang="en-US" smtClean="0"/>
              <a:t>8/19/2018</a:t>
            </a:fld>
            <a:endParaRPr lang="en-US"/>
          </a:p>
        </p:txBody>
      </p:sp>
      <p:sp>
        <p:nvSpPr>
          <p:cNvPr id="6" name="Footer Placeholder 5">
            <a:extLst>
              <a:ext uri="{FF2B5EF4-FFF2-40B4-BE49-F238E27FC236}">
                <a16:creationId xmlns:a16="http://schemas.microsoft.com/office/drawing/2014/main" id="{C8197EE2-9B08-4540-AAB2-898143151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84650-D30F-4190-9574-B3B74FE5C00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15045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BE0F-E936-4E04-9FDF-2D76EF1AA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A28E1C-4361-4549-B293-053C2802E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A33F36-AB34-42F9-AC05-B3A6A5BB3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E910D8-71FD-46F4-A071-AD29318E8B1E}"/>
              </a:ext>
            </a:extLst>
          </p:cNvPr>
          <p:cNvSpPr>
            <a:spLocks noGrp="1"/>
          </p:cNvSpPr>
          <p:nvPr>
            <p:ph type="dt" sz="half" idx="10"/>
          </p:nvPr>
        </p:nvSpPr>
        <p:spPr/>
        <p:txBody>
          <a:bodyPr/>
          <a:lstStyle/>
          <a:p>
            <a:fld id="{B567A2F0-AC25-45B7-B8B4-EB0CE6590084}" type="datetimeFigureOut">
              <a:rPr lang="en-US" smtClean="0"/>
              <a:t>8/19/2018</a:t>
            </a:fld>
            <a:endParaRPr lang="en-US"/>
          </a:p>
        </p:txBody>
      </p:sp>
      <p:sp>
        <p:nvSpPr>
          <p:cNvPr id="6" name="Footer Placeholder 5">
            <a:extLst>
              <a:ext uri="{FF2B5EF4-FFF2-40B4-BE49-F238E27FC236}">
                <a16:creationId xmlns:a16="http://schemas.microsoft.com/office/drawing/2014/main" id="{0B8A1A14-C588-4C08-BEA2-A1271BBA9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43611-EC4B-4B5D-86DE-156253EC889D}"/>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3257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C8942-4328-49AA-B428-B20A7704E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E597E0-B97E-4588-8983-ADD659A9E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29075-3EB8-4FE4-8609-81FEB6988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7A2F0-AC25-45B7-B8B4-EB0CE6590084}" type="datetimeFigureOut">
              <a:rPr lang="en-US" smtClean="0"/>
              <a:t>8/19/2018</a:t>
            </a:fld>
            <a:endParaRPr lang="en-US"/>
          </a:p>
        </p:txBody>
      </p:sp>
      <p:sp>
        <p:nvSpPr>
          <p:cNvPr id="5" name="Footer Placeholder 4">
            <a:extLst>
              <a:ext uri="{FF2B5EF4-FFF2-40B4-BE49-F238E27FC236}">
                <a16:creationId xmlns:a16="http://schemas.microsoft.com/office/drawing/2014/main" id="{CCFCEE65-8F07-462C-B65B-86040EABA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0C0946-19F9-48F1-99BD-76826AE58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54ACC-DC15-4358-A2C4-712F0748E2BF}" type="slidenum">
              <a:rPr lang="en-US" smtClean="0"/>
              <a:t>‹#›</a:t>
            </a:fld>
            <a:endParaRPr lang="en-US"/>
          </a:p>
        </p:txBody>
      </p:sp>
    </p:spTree>
    <p:extLst>
      <p:ext uri="{BB962C8B-B14F-4D97-AF65-F5344CB8AC3E}">
        <p14:creationId xmlns:p14="http://schemas.microsoft.com/office/powerpoint/2010/main" val="2307942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2175435" y="2562152"/>
            <a:ext cx="7876989" cy="1238884"/>
          </a:xfrm>
          <a:noFill/>
          <a:ln>
            <a:noFill/>
          </a:ln>
        </p:spPr>
        <p:txBody>
          <a:bodyPr anchor="ctr">
            <a:normAutofit/>
          </a:bodyPr>
          <a:lstStyle/>
          <a:p>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Fear Forgets God</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2115671" y="4295848"/>
            <a:ext cx="7936753" cy="931789"/>
          </a:xfrm>
          <a:noFill/>
          <a:ln>
            <a:noFill/>
          </a:ln>
        </p:spPr>
        <p:txBody>
          <a:bodyPr anchor="ctr">
            <a:normAutofit/>
          </a:bodyPr>
          <a:lstStyle/>
          <a:p>
            <a:r>
              <a:rPr lang="en-US" sz="3600" b="1" dirty="0">
                <a:solidFill>
                  <a:schemeClr val="bg1"/>
                </a:solidFill>
                <a:effectLst>
                  <a:outerShdw blurRad="38100" dist="38100" dir="2700000" algn="tl">
                    <a:srgbClr val="000000">
                      <a:alpha val="43137"/>
                    </a:srgbClr>
                  </a:outerShdw>
                </a:effectLst>
              </a:rPr>
              <a:t>1 Samuel 21</a:t>
            </a:r>
          </a:p>
        </p:txBody>
      </p:sp>
    </p:spTree>
    <p:extLst>
      <p:ext uri="{BB962C8B-B14F-4D97-AF65-F5344CB8AC3E}">
        <p14:creationId xmlns:p14="http://schemas.microsoft.com/office/powerpoint/2010/main" val="172385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868110" y="2514600"/>
            <a:ext cx="8455779" cy="1722718"/>
          </a:xfrm>
        </p:spPr>
        <p:txBody>
          <a:bodyPr>
            <a:normAutofit/>
          </a:bodyPr>
          <a:lstStyle/>
          <a:p>
            <a:pPr algn="ctr"/>
            <a:r>
              <a:rPr lang="en-US" b="1" dirty="0">
                <a:latin typeface="Century Gothic" panose="020B0502020202020204" pitchFamily="34" charset="0"/>
              </a:rPr>
              <a:t>Principle: We need a FRESH relationship with God. </a:t>
            </a:r>
          </a:p>
        </p:txBody>
      </p:sp>
    </p:spTree>
    <p:extLst>
      <p:ext uri="{BB962C8B-B14F-4D97-AF65-F5344CB8AC3E}">
        <p14:creationId xmlns:p14="http://schemas.microsoft.com/office/powerpoint/2010/main" val="21623342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Luke 4:4  And Jesus answered him, saying, It is written, That man shall not live by bread alone, but by every word of God. </a:t>
            </a:r>
          </a:p>
          <a:p>
            <a:r>
              <a:rPr lang="en-US" sz="3200" dirty="0"/>
              <a:t>Luke 11:3  Give us day by day our daily bread.</a:t>
            </a:r>
          </a:p>
        </p:txBody>
      </p:sp>
    </p:spTree>
    <p:extLst>
      <p:ext uri="{BB962C8B-B14F-4D97-AF65-F5344CB8AC3E}">
        <p14:creationId xmlns:p14="http://schemas.microsoft.com/office/powerpoint/2010/main" val="3510217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0"/>
            <a:ext cx="10515600" cy="6858000"/>
          </a:xfrm>
        </p:spPr>
        <p:txBody>
          <a:bodyPr anchor="ctr">
            <a:normAutofit/>
          </a:bodyPr>
          <a:lstStyle/>
          <a:p>
            <a:r>
              <a:rPr lang="en-US" sz="3200" dirty="0"/>
              <a:t>Mark 2:23-28 And it came to pass, that he went through the corn fields on the sabbath day; and his disciples began, as they went, to pluck the ears of corn. 24  And the Pharisees said unto him, Behold, why do they on the sabbath day that which is not lawful? 25  And he said unto them, Have ye never read what David did, when he had need, and was an </a:t>
            </a:r>
            <a:r>
              <a:rPr lang="en-US" sz="3200" dirty="0" err="1"/>
              <a:t>hungred</a:t>
            </a:r>
            <a:r>
              <a:rPr lang="en-US" sz="3200" dirty="0"/>
              <a:t>, he, and they that were with him? 26  How he went into the house of God in the days of </a:t>
            </a:r>
            <a:r>
              <a:rPr lang="en-US" sz="3200" dirty="0" err="1"/>
              <a:t>Abiathar</a:t>
            </a:r>
            <a:r>
              <a:rPr lang="en-US" sz="3200" dirty="0"/>
              <a:t> the high priest, and did eat the shewbread, which is not lawful to eat but for the priests, and gave also to them which were with him? 27  And he said unto them, The sabbath was made for man, and not man for the sabbath: 28  Therefore the Son of man is Lord also of the sabbath.</a:t>
            </a:r>
          </a:p>
        </p:txBody>
      </p:sp>
    </p:spTree>
    <p:extLst>
      <p:ext uri="{BB962C8B-B14F-4D97-AF65-F5344CB8AC3E}">
        <p14:creationId xmlns:p14="http://schemas.microsoft.com/office/powerpoint/2010/main" val="4055365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6151418" y="1552575"/>
            <a:ext cx="4172471" cy="3752850"/>
          </a:xfrm>
        </p:spPr>
        <p:txBody>
          <a:bodyPr>
            <a:normAutofit/>
          </a:bodyPr>
          <a:lstStyle/>
          <a:p>
            <a:pPr algn="ctr"/>
            <a:r>
              <a:rPr lang="en-US" b="1" dirty="0">
                <a:latin typeface="Century Gothic" panose="020B0502020202020204" pitchFamily="34" charset="0"/>
              </a:rPr>
              <a:t>Principle: Sometimes we </a:t>
            </a:r>
            <a:r>
              <a:rPr lang="en-US" b="1" u="sng" dirty="0">
                <a:latin typeface="Century Gothic" panose="020B0502020202020204" pitchFamily="34" charset="0"/>
              </a:rPr>
              <a:t>must minister</a:t>
            </a:r>
            <a:r>
              <a:rPr lang="en-US" b="1" dirty="0">
                <a:latin typeface="Century Gothic" panose="020B0502020202020204" pitchFamily="34" charset="0"/>
              </a:rPr>
              <a:t> to a hot mess!</a:t>
            </a:r>
          </a:p>
        </p:txBody>
      </p:sp>
      <p:pic>
        <p:nvPicPr>
          <p:cNvPr id="3" name="Picture 2">
            <a:extLst>
              <a:ext uri="{FF2B5EF4-FFF2-40B4-BE49-F238E27FC236}">
                <a16:creationId xmlns:a16="http://schemas.microsoft.com/office/drawing/2014/main" id="{AC9CBB84-FFF6-45FA-B4D1-11EC1CF47C58}"/>
              </a:ext>
            </a:extLst>
          </p:cNvPr>
          <p:cNvPicPr>
            <a:picLocks noChangeAspect="1"/>
          </p:cNvPicPr>
          <p:nvPr/>
        </p:nvPicPr>
        <p:blipFill>
          <a:blip r:embed="rId2"/>
          <a:stretch>
            <a:fillRect/>
          </a:stretch>
        </p:blipFill>
        <p:spPr>
          <a:xfrm>
            <a:off x="1308687" y="1552575"/>
            <a:ext cx="3752850" cy="3752850"/>
          </a:xfrm>
          <a:prstGeom prst="rect">
            <a:avLst/>
          </a:prstGeom>
        </p:spPr>
      </p:pic>
    </p:spTree>
    <p:extLst>
      <p:ext uri="{BB962C8B-B14F-4D97-AF65-F5344CB8AC3E}">
        <p14:creationId xmlns:p14="http://schemas.microsoft.com/office/powerpoint/2010/main" val="38567016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Psalm 82:3  Defend the poor and fatherless: do justice to the afflicted and needy.</a:t>
            </a:r>
          </a:p>
          <a:p>
            <a:r>
              <a:rPr lang="en-US" sz="3200" dirty="0"/>
              <a:t>Acts 20:35  I have shewed you all things, how that so </a:t>
            </a:r>
            <a:r>
              <a:rPr lang="en-US" sz="3200" dirty="0" err="1"/>
              <a:t>labouring</a:t>
            </a:r>
            <a:r>
              <a:rPr lang="en-US" sz="3200" dirty="0"/>
              <a:t> ye ought to support the weak, and to remember the words of the Lord Jesus, how he said, It is more blessed to give than to receive.</a:t>
            </a:r>
          </a:p>
          <a:p>
            <a:r>
              <a:rPr lang="en-US" sz="3200" dirty="0"/>
              <a:t>Romans 15:1  We then that are strong ought to bear the infirmities of the weak, and not to please ourselves. </a:t>
            </a:r>
          </a:p>
        </p:txBody>
      </p:sp>
    </p:spTree>
    <p:extLst>
      <p:ext uri="{BB962C8B-B14F-4D97-AF65-F5344CB8AC3E}">
        <p14:creationId xmlns:p14="http://schemas.microsoft.com/office/powerpoint/2010/main" val="1140455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0"/>
            <a:ext cx="10515600" cy="6858000"/>
          </a:xfrm>
        </p:spPr>
        <p:txBody>
          <a:bodyPr anchor="ctr">
            <a:normAutofit/>
          </a:bodyPr>
          <a:lstStyle/>
          <a:p>
            <a:r>
              <a:rPr lang="en-US" sz="3200" dirty="0"/>
              <a:t>Galatians 6:2  Bear ye one another's burdens, and so fulfil the law of Christ.</a:t>
            </a:r>
          </a:p>
          <a:p>
            <a:r>
              <a:rPr lang="en-US" sz="3200" dirty="0"/>
              <a:t>Hebrews 13:3  Remember them that are in bonds, as bound with them; and them which suffer adversity, as being yourselves also in the body.</a:t>
            </a:r>
          </a:p>
        </p:txBody>
      </p:sp>
    </p:spTree>
    <p:extLst>
      <p:ext uri="{BB962C8B-B14F-4D97-AF65-F5344CB8AC3E}">
        <p14:creationId xmlns:p14="http://schemas.microsoft.com/office/powerpoint/2010/main" val="2613957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090246" y="2514600"/>
            <a:ext cx="9999785" cy="1722718"/>
          </a:xfrm>
        </p:spPr>
        <p:txBody>
          <a:bodyPr>
            <a:normAutofit fontScale="90000"/>
          </a:bodyPr>
          <a:lstStyle/>
          <a:p>
            <a:pPr algn="ctr"/>
            <a:r>
              <a:rPr lang="en-US" b="1" dirty="0">
                <a:latin typeface="Century Gothic" panose="020B0502020202020204" pitchFamily="34" charset="0"/>
              </a:rPr>
              <a:t>Principle: We lay down our </a:t>
            </a:r>
            <a:r>
              <a:rPr lang="en-US" b="1" u="sng" dirty="0">
                <a:latin typeface="Century Gothic" panose="020B0502020202020204" pitchFamily="34" charset="0"/>
              </a:rPr>
              <a:t>lives</a:t>
            </a:r>
            <a:r>
              <a:rPr lang="en-US" b="1" dirty="0">
                <a:latin typeface="Century Gothic" panose="020B0502020202020204" pitchFamily="34" charset="0"/>
              </a:rPr>
              <a:t> in </a:t>
            </a:r>
            <a:br>
              <a:rPr lang="en-US" b="1" dirty="0">
                <a:latin typeface="Century Gothic" panose="020B0502020202020204" pitchFamily="34" charset="0"/>
              </a:rPr>
            </a:br>
            <a:r>
              <a:rPr lang="en-US" b="1" dirty="0">
                <a:latin typeface="Century Gothic" panose="020B0502020202020204" pitchFamily="34" charset="0"/>
              </a:rPr>
              <a:t>our </a:t>
            </a:r>
            <a:r>
              <a:rPr lang="en-US" b="1" u="sng" dirty="0">
                <a:latin typeface="Century Gothic" panose="020B0502020202020204" pitchFamily="34" charset="0"/>
              </a:rPr>
              <a:t>service</a:t>
            </a:r>
            <a:r>
              <a:rPr lang="en-US" b="1" dirty="0">
                <a:latin typeface="Century Gothic" panose="020B0502020202020204" pitchFamily="34" charset="0"/>
              </a:rPr>
              <a:t> to the Lord and His people. </a:t>
            </a:r>
          </a:p>
        </p:txBody>
      </p:sp>
    </p:spTree>
    <p:extLst>
      <p:ext uri="{BB962C8B-B14F-4D97-AF65-F5344CB8AC3E}">
        <p14:creationId xmlns:p14="http://schemas.microsoft.com/office/powerpoint/2010/main" val="39653169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201209"/>
          </a:xfrm>
        </p:spPr>
        <p:txBody>
          <a:bodyPr>
            <a:normAutofit/>
          </a:bodyPr>
          <a:lstStyle/>
          <a:p>
            <a:r>
              <a:rPr lang="en-US" b="1" dirty="0">
                <a:latin typeface="Century Gothic" panose="020B0502020202020204" pitchFamily="34" charset="0"/>
              </a:rPr>
              <a:t>David’s fear.</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1" y="1566332"/>
            <a:ext cx="6177806" cy="5193697"/>
          </a:xfrm>
        </p:spPr>
        <p:txBody>
          <a:bodyPr>
            <a:normAutofit/>
          </a:bodyPr>
          <a:lstStyle/>
          <a:p>
            <a:pPr>
              <a:spcBef>
                <a:spcPts val="0"/>
              </a:spcBef>
            </a:pPr>
            <a:r>
              <a:rPr lang="en-US" sz="3200" dirty="0" err="1">
                <a:latin typeface="Calibri" panose="020F0502020204030204" pitchFamily="34" charset="0"/>
                <a:ea typeface="Calibri" panose="020F0502020204030204" pitchFamily="34" charset="0"/>
                <a:cs typeface="Times New Roman" panose="02020603050405020304" pitchFamily="18" charset="0"/>
              </a:rPr>
              <a:t>Doeg</a:t>
            </a:r>
            <a:r>
              <a:rPr lang="en-US" sz="3200" dirty="0">
                <a:latin typeface="Calibri" panose="020F0502020204030204" pitchFamily="34" charset="0"/>
                <a:ea typeface="Calibri" panose="020F0502020204030204" pitchFamily="34" charset="0"/>
                <a:cs typeface="Times New Roman" panose="02020603050405020304" pitchFamily="18" charset="0"/>
              </a:rPr>
              <a:t> belonged to Saul. </a:t>
            </a:r>
          </a:p>
          <a:p>
            <a:pPr>
              <a:spcBef>
                <a:spcPts val="0"/>
              </a:spcBef>
            </a:pPr>
            <a:r>
              <a:rPr lang="en-US" sz="3200" dirty="0" err="1">
                <a:latin typeface="Calibri" panose="020F0502020204030204" pitchFamily="34" charset="0"/>
                <a:ea typeface="Calibri" panose="020F0502020204030204" pitchFamily="34" charset="0"/>
                <a:cs typeface="Times New Roman" panose="02020603050405020304" pitchFamily="18" charset="0"/>
              </a:rPr>
              <a:t>Chapt</a:t>
            </a:r>
            <a:r>
              <a:rPr lang="en-US" sz="3200" dirty="0">
                <a:latin typeface="Calibri" panose="020F0502020204030204" pitchFamily="34" charset="0"/>
                <a:ea typeface="Calibri" panose="020F0502020204030204" pitchFamily="34" charset="0"/>
                <a:cs typeface="Times New Roman" panose="02020603050405020304" pitchFamily="18" charset="0"/>
              </a:rPr>
              <a:t> 22: </a:t>
            </a:r>
            <a:r>
              <a:rPr lang="en-US" sz="3200" dirty="0" err="1">
                <a:latin typeface="Calibri" panose="020F0502020204030204" pitchFamily="34" charset="0"/>
                <a:ea typeface="Calibri" panose="020F0502020204030204" pitchFamily="34" charset="0"/>
                <a:cs typeface="Times New Roman" panose="02020603050405020304" pitchFamily="18" charset="0"/>
              </a:rPr>
              <a:t>Doeg</a:t>
            </a:r>
            <a:r>
              <a:rPr lang="en-US" sz="3200" dirty="0">
                <a:latin typeface="Calibri" panose="020F0502020204030204" pitchFamily="34" charset="0"/>
                <a:ea typeface="Calibri" panose="020F0502020204030204" pitchFamily="34" charset="0"/>
                <a:cs typeface="Times New Roman" panose="02020603050405020304" pitchFamily="18" charset="0"/>
              </a:rPr>
              <a:t>, at wicked Saul’s command, murdered 85 priests, he murdered their entire city of Nob – women children, babies… </a:t>
            </a:r>
            <a:r>
              <a:rPr lang="en-US" sz="3200" dirty="0" err="1">
                <a:latin typeface="Calibri" panose="020F0502020204030204" pitchFamily="34" charset="0"/>
                <a:ea typeface="Calibri" panose="020F0502020204030204" pitchFamily="34" charset="0"/>
                <a:cs typeface="Times New Roman" panose="02020603050405020304" pitchFamily="18" charset="0"/>
              </a:rPr>
              <a:t>Deog</a:t>
            </a:r>
            <a:r>
              <a:rPr lang="en-US" sz="3200" dirty="0">
                <a:latin typeface="Calibri" panose="020F0502020204030204" pitchFamily="34" charset="0"/>
                <a:ea typeface="Calibri" panose="020F0502020204030204" pitchFamily="34" charset="0"/>
                <a:cs typeface="Times New Roman" panose="02020603050405020304" pitchFamily="18" charset="0"/>
              </a:rPr>
              <a:t> was a monster. </a:t>
            </a:r>
          </a:p>
          <a:p>
            <a:pPr>
              <a:spcBef>
                <a:spcPts val="0"/>
              </a:spcBef>
            </a:pPr>
            <a:r>
              <a:rPr lang="en-US" sz="3200">
                <a:latin typeface="Calibri" panose="020F0502020204030204" pitchFamily="34" charset="0"/>
                <a:ea typeface="Calibri" panose="020F0502020204030204" pitchFamily="34" charset="0"/>
                <a:cs typeface="Times New Roman" panose="02020603050405020304" pitchFamily="18" charset="0"/>
              </a:rPr>
              <a:t>Edomite ~ </a:t>
            </a:r>
            <a:r>
              <a:rPr lang="en-US" sz="3200" dirty="0">
                <a:latin typeface="Calibri" panose="020F0502020204030204" pitchFamily="34" charset="0"/>
                <a:ea typeface="Calibri" panose="020F0502020204030204" pitchFamily="34" charset="0"/>
                <a:cs typeface="Times New Roman" panose="02020603050405020304" pitchFamily="18" charset="0"/>
              </a:rPr>
              <a:t>“flesh”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Notice! “detained before the Lord”   </a:t>
            </a:r>
            <a:endParaRPr lang="en-US" sz="2400" dirty="0"/>
          </a:p>
        </p:txBody>
      </p:sp>
      <p:pic>
        <p:nvPicPr>
          <p:cNvPr id="4" name="Picture 3">
            <a:extLst>
              <a:ext uri="{FF2B5EF4-FFF2-40B4-BE49-F238E27FC236}">
                <a16:creationId xmlns:a16="http://schemas.microsoft.com/office/drawing/2014/main" id="{09CB8C7C-B373-46C7-A846-B01D479D0EA3}"/>
              </a:ext>
            </a:extLst>
          </p:cNvPr>
          <p:cNvPicPr>
            <a:picLocks noChangeAspect="1"/>
          </p:cNvPicPr>
          <p:nvPr/>
        </p:nvPicPr>
        <p:blipFill>
          <a:blip r:embed="rId2"/>
          <a:stretch>
            <a:fillRect/>
          </a:stretch>
        </p:blipFill>
        <p:spPr>
          <a:xfrm>
            <a:off x="7364112" y="1566331"/>
            <a:ext cx="3749365" cy="3749365"/>
          </a:xfrm>
          <a:prstGeom prst="rect">
            <a:avLst/>
          </a:prstGeom>
        </p:spPr>
      </p:pic>
    </p:spTree>
    <p:extLst>
      <p:ext uri="{BB962C8B-B14F-4D97-AF65-F5344CB8AC3E}">
        <p14:creationId xmlns:p14="http://schemas.microsoft.com/office/powerpoint/2010/main" val="3731864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Job 1:6  Now there was a day when the sons of God came to present themselves before the LORD, and Satan came also among them. </a:t>
            </a:r>
          </a:p>
        </p:txBody>
      </p:sp>
    </p:spTree>
    <p:extLst>
      <p:ext uri="{BB962C8B-B14F-4D97-AF65-F5344CB8AC3E}">
        <p14:creationId xmlns:p14="http://schemas.microsoft.com/office/powerpoint/2010/main" val="147319625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334682"/>
            <a:ext cx="10515600" cy="6245412"/>
          </a:xfrm>
        </p:spPr>
        <p:txBody>
          <a:bodyPr anchor="ctr">
            <a:normAutofit/>
          </a:bodyPr>
          <a:lstStyle/>
          <a:p>
            <a:r>
              <a:rPr lang="en-US" sz="3200" dirty="0"/>
              <a:t>Acts 20:27-30 For I have not shunned to declare unto you all the counsel of God. 28  Take heed therefore unto yourselves, and to all the flock, over the which the Holy Ghost hath made you overseers, to feed the church of God, which he hath purchased with his own blood. 29  For I know this, that after my departing shall grievous wolves enter in among you, not sparing the flock. 30  Also of your own selves shall men arise, speaking perverse things, to draw away disciples after them.</a:t>
            </a:r>
          </a:p>
        </p:txBody>
      </p:sp>
    </p:spTree>
    <p:extLst>
      <p:ext uri="{BB962C8B-B14F-4D97-AF65-F5344CB8AC3E}">
        <p14:creationId xmlns:p14="http://schemas.microsoft.com/office/powerpoint/2010/main" val="1041583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5069940" y="365124"/>
            <a:ext cx="6172200" cy="1828800"/>
          </a:xfrm>
        </p:spPr>
        <p:txBody>
          <a:bodyPr>
            <a:normAutofit/>
          </a:bodyPr>
          <a:lstStyle/>
          <a:p>
            <a:r>
              <a:rPr lang="en-US" sz="4100" b="1" dirty="0">
                <a:latin typeface="Century Gothic" panose="020B0502020202020204" pitchFamily="34" charset="0"/>
              </a:rPr>
              <a:t>Ahimelech afraid.</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5069940" y="2322576"/>
            <a:ext cx="6172200" cy="3858768"/>
          </a:xfrm>
        </p:spPr>
        <p:txBody>
          <a:bodyPr>
            <a:normAutofit/>
          </a:bodyPr>
          <a:lstStyle/>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When life comes at you, what do you do?</a:t>
            </a:r>
          </a:p>
          <a:p>
            <a:pPr>
              <a:spcBef>
                <a:spcPts val="0"/>
              </a:spcBef>
              <a:spcAft>
                <a:spcPts val="600"/>
              </a:spcAft>
            </a:pPr>
            <a:r>
              <a:rPr lang="en-US" sz="3200" u="sng" dirty="0">
                <a:latin typeface="Calibri" panose="020F0502020204030204" pitchFamily="34" charset="0"/>
                <a:ea typeface="Calibri" panose="020F0502020204030204" pitchFamily="34" charset="0"/>
                <a:cs typeface="Times New Roman" panose="02020603050405020304" pitchFamily="18" charset="0"/>
              </a:rPr>
              <a:t>Run</a:t>
            </a:r>
            <a:r>
              <a:rPr lang="en-US" sz="3200" dirty="0">
                <a:latin typeface="Calibri" panose="020F0502020204030204" pitchFamily="34" charset="0"/>
                <a:ea typeface="Calibri" panose="020F0502020204030204" pitchFamily="34" charset="0"/>
                <a:cs typeface="Times New Roman" panose="02020603050405020304" pitchFamily="18" charset="0"/>
              </a:rPr>
              <a:t> to the Lord!</a:t>
            </a:r>
          </a:p>
          <a:p>
            <a:pPr marL="0" indent="0">
              <a:spcBef>
                <a:spcPts val="0"/>
              </a:spcBef>
              <a:spcAft>
                <a:spcPts val="600"/>
              </a:spcAft>
              <a:buNone/>
            </a:pPr>
            <a:endParaRPr lang="en-US" sz="2400" dirty="0"/>
          </a:p>
        </p:txBody>
      </p:sp>
      <p:pic>
        <p:nvPicPr>
          <p:cNvPr id="5" name="Picture 4">
            <a:extLst>
              <a:ext uri="{FF2B5EF4-FFF2-40B4-BE49-F238E27FC236}">
                <a16:creationId xmlns:a16="http://schemas.microsoft.com/office/drawing/2014/main" id="{A7F4A65D-FCE8-4507-A007-0A4D05B47D99}"/>
              </a:ext>
            </a:extLst>
          </p:cNvPr>
          <p:cNvPicPr>
            <a:picLocks noChangeAspect="1"/>
          </p:cNvPicPr>
          <p:nvPr/>
        </p:nvPicPr>
        <p:blipFill>
          <a:blip r:embed="rId2"/>
          <a:stretch>
            <a:fillRect/>
          </a:stretch>
        </p:blipFill>
        <p:spPr>
          <a:xfrm>
            <a:off x="681846" y="2193924"/>
            <a:ext cx="3752850" cy="3752850"/>
          </a:xfrm>
          <a:prstGeom prst="rect">
            <a:avLst/>
          </a:prstGeom>
        </p:spPr>
      </p:pic>
    </p:spTree>
    <p:extLst>
      <p:ext uri="{BB962C8B-B14F-4D97-AF65-F5344CB8AC3E}">
        <p14:creationId xmlns:p14="http://schemas.microsoft.com/office/powerpoint/2010/main" val="664380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090246" y="2514600"/>
            <a:ext cx="9999785" cy="1722718"/>
          </a:xfrm>
        </p:spPr>
        <p:txBody>
          <a:bodyPr>
            <a:normAutofit/>
          </a:bodyPr>
          <a:lstStyle/>
          <a:p>
            <a:pPr algn="ctr"/>
            <a:r>
              <a:rPr lang="en-US" b="1" dirty="0">
                <a:latin typeface="Century Gothic" panose="020B0502020202020204" pitchFamily="34" charset="0"/>
              </a:rPr>
              <a:t>Principle: </a:t>
            </a:r>
            <a:r>
              <a:rPr lang="en-US" b="1" dirty="0" err="1">
                <a:latin typeface="Century Gothic" panose="020B0502020202020204" pitchFamily="34" charset="0"/>
              </a:rPr>
              <a:t>Doeg</a:t>
            </a:r>
            <a:r>
              <a:rPr lang="en-US" b="1" dirty="0">
                <a:latin typeface="Century Gothic" panose="020B0502020202020204" pitchFamily="34" charset="0"/>
              </a:rPr>
              <a:t> is here. </a:t>
            </a:r>
            <a:br>
              <a:rPr lang="en-US" b="1" dirty="0">
                <a:latin typeface="Century Gothic" panose="020B0502020202020204" pitchFamily="34" charset="0"/>
              </a:rPr>
            </a:br>
            <a:r>
              <a:rPr lang="en-US" b="1" dirty="0" err="1">
                <a:latin typeface="Century Gothic" panose="020B0502020202020204" pitchFamily="34" charset="0"/>
              </a:rPr>
              <a:t>Doeg</a:t>
            </a:r>
            <a:r>
              <a:rPr lang="en-US" b="1" dirty="0">
                <a:latin typeface="Century Gothic" panose="020B0502020202020204" pitchFamily="34" charset="0"/>
              </a:rPr>
              <a:t> is </a:t>
            </a:r>
            <a:r>
              <a:rPr lang="en-US" b="1" u="sng" dirty="0">
                <a:latin typeface="Century Gothic" panose="020B0502020202020204" pitchFamily="34" charset="0"/>
              </a:rPr>
              <a:t>in</a:t>
            </a:r>
            <a:r>
              <a:rPr lang="en-US" b="1" dirty="0">
                <a:latin typeface="Century Gothic" panose="020B0502020202020204" pitchFamily="34" charset="0"/>
              </a:rPr>
              <a:t> every church. </a:t>
            </a:r>
          </a:p>
        </p:txBody>
      </p:sp>
    </p:spTree>
    <p:extLst>
      <p:ext uri="{BB962C8B-B14F-4D97-AF65-F5344CB8AC3E}">
        <p14:creationId xmlns:p14="http://schemas.microsoft.com/office/powerpoint/2010/main" val="11277417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090246" y="2514600"/>
            <a:ext cx="9999785" cy="1722718"/>
          </a:xfrm>
        </p:spPr>
        <p:txBody>
          <a:bodyPr>
            <a:normAutofit/>
          </a:bodyPr>
          <a:lstStyle/>
          <a:p>
            <a:pPr algn="ctr"/>
            <a:r>
              <a:rPr lang="en-US" b="1" dirty="0">
                <a:latin typeface="Century Gothic" panose="020B0502020202020204" pitchFamily="34" charset="0"/>
              </a:rPr>
              <a:t>Principle: </a:t>
            </a:r>
            <a:r>
              <a:rPr lang="en-US" b="1" u="sng" dirty="0">
                <a:latin typeface="Century Gothic" panose="020B0502020202020204" pitchFamily="34" charset="0"/>
              </a:rPr>
              <a:t>Fear</a:t>
            </a:r>
            <a:r>
              <a:rPr lang="en-US" b="1" dirty="0">
                <a:latin typeface="Century Gothic" panose="020B0502020202020204" pitchFamily="34" charset="0"/>
              </a:rPr>
              <a:t> makes you</a:t>
            </a:r>
            <a:br>
              <a:rPr lang="en-US" b="1" dirty="0">
                <a:latin typeface="Century Gothic" panose="020B0502020202020204" pitchFamily="34" charset="0"/>
              </a:rPr>
            </a:br>
            <a:r>
              <a:rPr lang="en-US" b="1" u="sng" dirty="0">
                <a:latin typeface="Century Gothic" panose="020B0502020202020204" pitchFamily="34" charset="0"/>
              </a:rPr>
              <a:t>forget</a:t>
            </a:r>
            <a:r>
              <a:rPr lang="en-US" b="1" dirty="0">
                <a:latin typeface="Century Gothic" panose="020B0502020202020204" pitchFamily="34" charset="0"/>
              </a:rPr>
              <a:t> God’s promises! </a:t>
            </a:r>
          </a:p>
        </p:txBody>
      </p:sp>
    </p:spTree>
    <p:extLst>
      <p:ext uri="{BB962C8B-B14F-4D97-AF65-F5344CB8AC3E}">
        <p14:creationId xmlns:p14="http://schemas.microsoft.com/office/powerpoint/2010/main" val="3968552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334682"/>
            <a:ext cx="10515600" cy="6245412"/>
          </a:xfrm>
        </p:spPr>
        <p:txBody>
          <a:bodyPr anchor="ctr">
            <a:normAutofit/>
          </a:bodyPr>
          <a:lstStyle/>
          <a:p>
            <a:r>
              <a:rPr lang="en-US" sz="3200" dirty="0"/>
              <a:t>Joshua 1:9  Have not I commanded thee? Be strong and of a good courage; be not afraid, neither be thou dismayed: for the LORD thy God is with thee whithersoever thou </a:t>
            </a:r>
            <a:r>
              <a:rPr lang="en-US" sz="3200" dirty="0" err="1"/>
              <a:t>goest</a:t>
            </a:r>
            <a:r>
              <a:rPr lang="en-US" sz="3200" dirty="0"/>
              <a:t>.</a:t>
            </a:r>
          </a:p>
        </p:txBody>
      </p:sp>
    </p:spTree>
    <p:extLst>
      <p:ext uri="{BB962C8B-B14F-4D97-AF65-F5344CB8AC3E}">
        <p14:creationId xmlns:p14="http://schemas.microsoft.com/office/powerpoint/2010/main" val="2248967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201209"/>
          </a:xfrm>
        </p:spPr>
        <p:txBody>
          <a:bodyPr>
            <a:normAutofit/>
          </a:bodyPr>
          <a:lstStyle/>
          <a:p>
            <a:r>
              <a:rPr lang="en-US" b="1" dirty="0">
                <a:latin typeface="Century Gothic" panose="020B0502020202020204" pitchFamily="34" charset="0"/>
              </a:rPr>
              <a:t>David’s fear.</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1566332"/>
            <a:ext cx="10220847" cy="5193697"/>
          </a:xfrm>
        </p:spPr>
        <p:txBody>
          <a:bodyPr>
            <a:normAutofit/>
          </a:bodyPr>
          <a:lstStyle/>
          <a:p>
            <a:pPr>
              <a:spcBef>
                <a:spcPts val="0"/>
              </a:spcBef>
            </a:pPr>
            <a:r>
              <a:rPr lang="en-US" sz="3200" dirty="0" err="1">
                <a:latin typeface="Calibri" panose="020F0502020204030204" pitchFamily="34" charset="0"/>
                <a:ea typeface="Calibri" panose="020F0502020204030204" pitchFamily="34" charset="0"/>
                <a:cs typeface="Times New Roman" panose="02020603050405020304" pitchFamily="18" charset="0"/>
              </a:rPr>
              <a:t>Doeg</a:t>
            </a:r>
            <a:r>
              <a:rPr lang="en-US" sz="3200" dirty="0">
                <a:latin typeface="Calibri" panose="020F0502020204030204" pitchFamily="34" charset="0"/>
                <a:ea typeface="Calibri" panose="020F0502020204030204" pitchFamily="34" charset="0"/>
                <a:cs typeface="Times New Roman" panose="02020603050405020304" pitchFamily="18" charset="0"/>
              </a:rPr>
              <a:t> belonged to Saul.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The sword of Goliath.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Where is David’s faith?</a:t>
            </a:r>
            <a:endParaRPr lang="en-US" sz="2400" dirty="0"/>
          </a:p>
        </p:txBody>
      </p:sp>
      <p:pic>
        <p:nvPicPr>
          <p:cNvPr id="4" name="Picture 3">
            <a:extLst>
              <a:ext uri="{FF2B5EF4-FFF2-40B4-BE49-F238E27FC236}">
                <a16:creationId xmlns:a16="http://schemas.microsoft.com/office/drawing/2014/main" id="{AB293ECA-786A-44BB-A2C7-4223DA8DD135}"/>
              </a:ext>
            </a:extLst>
          </p:cNvPr>
          <p:cNvPicPr>
            <a:picLocks noChangeAspect="1"/>
          </p:cNvPicPr>
          <p:nvPr/>
        </p:nvPicPr>
        <p:blipFill>
          <a:blip r:embed="rId2"/>
          <a:stretch>
            <a:fillRect/>
          </a:stretch>
        </p:blipFill>
        <p:spPr>
          <a:xfrm>
            <a:off x="5957688" y="840369"/>
            <a:ext cx="5341682" cy="5341682"/>
          </a:xfrm>
          <a:prstGeom prst="rect">
            <a:avLst/>
          </a:prstGeom>
        </p:spPr>
      </p:pic>
    </p:spTree>
    <p:extLst>
      <p:ext uri="{BB962C8B-B14F-4D97-AF65-F5344CB8AC3E}">
        <p14:creationId xmlns:p14="http://schemas.microsoft.com/office/powerpoint/2010/main" val="2125332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Psalm 20:7Some trust in chariots, and some in horses: but we will remember the name of the LORD our God. </a:t>
            </a:r>
          </a:p>
          <a:p>
            <a:r>
              <a:rPr lang="en-US" sz="3200" dirty="0"/>
              <a:t>Isaiah 31:1  Woe to them that go down to Egypt for help; and stay on horses, and trust in chariots, because they are many; and in horsemen, because they are very strong; but they look not unto the Holy One of Israel, neither seek the LORD! </a:t>
            </a:r>
          </a:p>
        </p:txBody>
      </p:sp>
    </p:spTree>
    <p:extLst>
      <p:ext uri="{BB962C8B-B14F-4D97-AF65-F5344CB8AC3E}">
        <p14:creationId xmlns:p14="http://schemas.microsoft.com/office/powerpoint/2010/main" val="2831696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201209"/>
          </a:xfrm>
        </p:spPr>
        <p:txBody>
          <a:bodyPr>
            <a:normAutofit/>
          </a:bodyPr>
          <a:lstStyle/>
          <a:p>
            <a:r>
              <a:rPr lang="en-US" b="1" dirty="0">
                <a:latin typeface="Century Gothic" panose="020B0502020202020204" pitchFamily="34" charset="0"/>
              </a:rPr>
              <a:t>David’s fear.</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1566332"/>
            <a:ext cx="10220847" cy="5193697"/>
          </a:xfrm>
        </p:spPr>
        <p:txBody>
          <a:bodyPr>
            <a:normAutofit/>
          </a:bodyPr>
          <a:lstStyle/>
          <a:p>
            <a:pPr>
              <a:spcBef>
                <a:spcPts val="0"/>
              </a:spcBef>
            </a:pPr>
            <a:r>
              <a:rPr lang="en-US" sz="3200" dirty="0" err="1">
                <a:latin typeface="Calibri" panose="020F0502020204030204" pitchFamily="34" charset="0"/>
                <a:ea typeface="Calibri" panose="020F0502020204030204" pitchFamily="34" charset="0"/>
                <a:cs typeface="Times New Roman" panose="02020603050405020304" pitchFamily="18" charset="0"/>
              </a:rPr>
              <a:t>Doeg</a:t>
            </a:r>
            <a:r>
              <a:rPr lang="en-US" sz="3200" dirty="0">
                <a:latin typeface="Calibri" panose="020F0502020204030204" pitchFamily="34" charset="0"/>
                <a:ea typeface="Calibri" panose="020F0502020204030204" pitchFamily="34" charset="0"/>
                <a:cs typeface="Times New Roman" panose="02020603050405020304" pitchFamily="18" charset="0"/>
              </a:rPr>
              <a:t> belonged to Saul.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The sword of Goliath.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Where is David’s faith?</a:t>
            </a:r>
          </a:p>
          <a:p>
            <a:pPr>
              <a:spcBef>
                <a:spcPts val="0"/>
              </a:spcBef>
            </a:pPr>
            <a:r>
              <a:rPr lang="en-US" sz="3200" dirty="0">
                <a:latin typeface="Calibri" panose="020F0502020204030204" pitchFamily="34" charset="0"/>
                <a:cs typeface="Times New Roman" panose="02020603050405020304" pitchFamily="18" charset="0"/>
              </a:rPr>
              <a:t>David was afraid of Saul.</a:t>
            </a:r>
          </a:p>
          <a:p>
            <a:pPr>
              <a:spcBef>
                <a:spcPts val="0"/>
              </a:spcBef>
            </a:pPr>
            <a:r>
              <a:rPr lang="en-US" sz="3200" dirty="0">
                <a:latin typeface="Calibri" panose="020F0502020204030204" pitchFamily="34" charset="0"/>
                <a:cs typeface="Times New Roman" panose="02020603050405020304" pitchFamily="18" charset="0"/>
              </a:rPr>
              <a:t>Gath was afraid of David!</a:t>
            </a:r>
          </a:p>
          <a:p>
            <a:pPr>
              <a:spcBef>
                <a:spcPts val="0"/>
              </a:spcBef>
            </a:pPr>
            <a:r>
              <a:rPr lang="en-US" sz="3200" dirty="0">
                <a:latin typeface="Calibri" panose="020F0502020204030204" pitchFamily="34" charset="0"/>
                <a:cs typeface="Times New Roman" panose="02020603050405020304" pitchFamily="18" charset="0"/>
              </a:rPr>
              <a:t>David was afraid of Gath’s king.</a:t>
            </a:r>
          </a:p>
        </p:txBody>
      </p:sp>
      <p:pic>
        <p:nvPicPr>
          <p:cNvPr id="4" name="Picture 3">
            <a:extLst>
              <a:ext uri="{FF2B5EF4-FFF2-40B4-BE49-F238E27FC236}">
                <a16:creationId xmlns:a16="http://schemas.microsoft.com/office/drawing/2014/main" id="{96419A8D-DED0-4F31-92D7-EBFC6F9EE41E}"/>
              </a:ext>
            </a:extLst>
          </p:cNvPr>
          <p:cNvPicPr>
            <a:picLocks noChangeAspect="1"/>
          </p:cNvPicPr>
          <p:nvPr/>
        </p:nvPicPr>
        <p:blipFill>
          <a:blip r:embed="rId2"/>
          <a:stretch>
            <a:fillRect/>
          </a:stretch>
        </p:blipFill>
        <p:spPr>
          <a:xfrm>
            <a:off x="7443473" y="325609"/>
            <a:ext cx="4096885" cy="6206781"/>
          </a:xfrm>
          <a:prstGeom prst="rect">
            <a:avLst/>
          </a:prstGeom>
        </p:spPr>
      </p:pic>
    </p:spTree>
    <p:extLst>
      <p:ext uri="{BB962C8B-B14F-4D97-AF65-F5344CB8AC3E}">
        <p14:creationId xmlns:p14="http://schemas.microsoft.com/office/powerpoint/2010/main" val="3825774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Psalm 37:23-24 The steps of a good man are ordered by the LORD: and he </a:t>
            </a:r>
            <a:r>
              <a:rPr lang="en-US" sz="3200" dirty="0" err="1"/>
              <a:t>delighteth</a:t>
            </a:r>
            <a:r>
              <a:rPr lang="en-US" sz="3200" dirty="0"/>
              <a:t> in his way. 24  Though he fall, he shall not be utterly cast down: for the LORD </a:t>
            </a:r>
            <a:r>
              <a:rPr lang="en-US" sz="3200" dirty="0" err="1"/>
              <a:t>upholdeth</a:t>
            </a:r>
            <a:r>
              <a:rPr lang="en-US" sz="3200" dirty="0"/>
              <a:t> him with his hand.</a:t>
            </a:r>
          </a:p>
          <a:p>
            <a:r>
              <a:rPr lang="en-US" sz="3200" dirty="0"/>
              <a:t>Psalm 33:18-22 Behold, the eye of the LORD is upon them that fear him, upon them that hope in his mercy; 19  To deliver their soul from death, and to keep them alive in famine. 20  Our soul </a:t>
            </a:r>
            <a:r>
              <a:rPr lang="en-US" sz="3200" dirty="0" err="1"/>
              <a:t>waiteth</a:t>
            </a:r>
            <a:r>
              <a:rPr lang="en-US" sz="3200" dirty="0"/>
              <a:t> for the LORD: he is our help and our shield. 21  For our heart shall rejoice in him, because we have trusted in his holy name. 22  Let thy mercy, O LORD, be upon us, according as we hope in thee.</a:t>
            </a:r>
          </a:p>
        </p:txBody>
      </p:sp>
    </p:spTree>
    <p:extLst>
      <p:ext uri="{BB962C8B-B14F-4D97-AF65-F5344CB8AC3E}">
        <p14:creationId xmlns:p14="http://schemas.microsoft.com/office/powerpoint/2010/main" val="3234649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090246" y="2514600"/>
            <a:ext cx="9999785" cy="1722718"/>
          </a:xfrm>
        </p:spPr>
        <p:txBody>
          <a:bodyPr>
            <a:normAutofit/>
          </a:bodyPr>
          <a:lstStyle/>
          <a:p>
            <a:pPr algn="ctr"/>
            <a:r>
              <a:rPr lang="en-US" b="1" dirty="0">
                <a:latin typeface="Century Gothic" panose="020B0502020202020204" pitchFamily="34" charset="0"/>
              </a:rPr>
              <a:t>Principle: God will </a:t>
            </a:r>
            <a:br>
              <a:rPr lang="en-US" b="1" dirty="0">
                <a:latin typeface="Century Gothic" panose="020B0502020202020204" pitchFamily="34" charset="0"/>
              </a:rPr>
            </a:br>
            <a:r>
              <a:rPr lang="en-US" b="1" u="sng" dirty="0">
                <a:latin typeface="Century Gothic" panose="020B0502020202020204" pitchFamily="34" charset="0"/>
              </a:rPr>
              <a:t>deliver</a:t>
            </a:r>
            <a:r>
              <a:rPr lang="en-US" b="1" dirty="0">
                <a:latin typeface="Century Gothic" panose="020B0502020202020204" pitchFamily="34" charset="0"/>
              </a:rPr>
              <a:t> His people!</a:t>
            </a:r>
          </a:p>
        </p:txBody>
      </p:sp>
    </p:spTree>
    <p:extLst>
      <p:ext uri="{BB962C8B-B14F-4D97-AF65-F5344CB8AC3E}">
        <p14:creationId xmlns:p14="http://schemas.microsoft.com/office/powerpoint/2010/main" val="4033977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Isaiah 41:10  Fear thou not; for I am with thee: be not dismayed; for I am thy God: I will strengthen thee; yea, I will help thee; yea, I will uphold thee with the right hand of my righteousness. </a:t>
            </a:r>
          </a:p>
          <a:p>
            <a:r>
              <a:rPr lang="en-US" sz="3200" dirty="0"/>
              <a:t>1 Corinthians 10:13  There hath no temptation taken you but such as is common to man: but God is faithful, who will not suffer you to be tempted above that ye are able; but will with the temptation also make a way to escape, that ye may be able to bear it.</a:t>
            </a:r>
          </a:p>
        </p:txBody>
      </p:sp>
    </p:spTree>
    <p:extLst>
      <p:ext uri="{BB962C8B-B14F-4D97-AF65-F5344CB8AC3E}">
        <p14:creationId xmlns:p14="http://schemas.microsoft.com/office/powerpoint/2010/main" val="2071225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2 Timothy 4:18  And the Lord shall deliver me from every evil work, and will preserve me unto his heavenly kingdom: to whom be glory for ever and ever. Amen.</a:t>
            </a:r>
          </a:p>
          <a:p>
            <a:r>
              <a:rPr lang="en-US" sz="3200" dirty="0"/>
              <a:t>2 Peter 2:9  The Lord </a:t>
            </a:r>
            <a:r>
              <a:rPr lang="en-US" sz="3200" dirty="0" err="1"/>
              <a:t>knoweth</a:t>
            </a:r>
            <a:r>
              <a:rPr lang="en-US" sz="3200" dirty="0"/>
              <a:t> how to deliver the godly out of temptations, and to reserve the unjust unto the day of judgment to be punished: </a:t>
            </a:r>
          </a:p>
        </p:txBody>
      </p:sp>
    </p:spTree>
    <p:extLst>
      <p:ext uri="{BB962C8B-B14F-4D97-AF65-F5344CB8AC3E}">
        <p14:creationId xmlns:p14="http://schemas.microsoft.com/office/powerpoint/2010/main" val="2952882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634068"/>
            <a:ext cx="10515600" cy="4542896"/>
          </a:xfrm>
        </p:spPr>
        <p:txBody>
          <a:bodyPr>
            <a:normAutofit/>
          </a:bodyPr>
          <a:lstStyle/>
          <a:p>
            <a:r>
              <a:rPr lang="en-US" sz="3200" dirty="0"/>
              <a:t>Proverbs 18:10  The name of the LORD is a strong tower: the righteous </a:t>
            </a:r>
            <a:r>
              <a:rPr lang="en-US" sz="3200" dirty="0" err="1"/>
              <a:t>runneth</a:t>
            </a:r>
            <a:r>
              <a:rPr lang="en-US" sz="3200" dirty="0"/>
              <a:t> into it, and is safe.</a:t>
            </a:r>
          </a:p>
          <a:p>
            <a:endParaRPr lang="en-US" sz="3200" dirty="0"/>
          </a:p>
          <a:p>
            <a:r>
              <a:rPr lang="en-US" sz="3200" dirty="0"/>
              <a:t>1 Samuel 22:9-10  Then answered </a:t>
            </a:r>
            <a:r>
              <a:rPr lang="en-US" sz="3200" dirty="0" err="1"/>
              <a:t>Doeg</a:t>
            </a:r>
            <a:r>
              <a:rPr lang="en-US" sz="3200" dirty="0"/>
              <a:t> the Edomite, which was set over the servants of Saul, and said, I saw the son of Jesse coming to Nob, to Ahimelech the son of </a:t>
            </a:r>
            <a:r>
              <a:rPr lang="en-US" sz="3200" dirty="0" err="1"/>
              <a:t>Ahitub</a:t>
            </a:r>
            <a:r>
              <a:rPr lang="en-US" sz="3200" dirty="0"/>
              <a:t>. 10 And he enquired of the LORD for him, and gave him victuals, and gave him the sword of Goliath the Philistine.</a:t>
            </a:r>
          </a:p>
        </p:txBody>
      </p:sp>
    </p:spTree>
    <p:extLst>
      <p:ext uri="{BB962C8B-B14F-4D97-AF65-F5344CB8AC3E}">
        <p14:creationId xmlns:p14="http://schemas.microsoft.com/office/powerpoint/2010/main" val="3346840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090246" y="2514600"/>
            <a:ext cx="9999785" cy="1077218"/>
          </a:xfrm>
        </p:spPr>
        <p:txBody>
          <a:bodyPr>
            <a:normAutofit/>
          </a:bodyPr>
          <a:lstStyle/>
          <a:p>
            <a:pPr algn="ctr"/>
            <a:r>
              <a:rPr lang="en-US" b="1" dirty="0">
                <a:latin typeface="Century Gothic" panose="020B0502020202020204" pitchFamily="34" charset="0"/>
              </a:rPr>
              <a:t>Principle: Fear makes you crazy. </a:t>
            </a:r>
          </a:p>
        </p:txBody>
      </p:sp>
      <p:sp>
        <p:nvSpPr>
          <p:cNvPr id="3" name="Rectangle 2">
            <a:extLst>
              <a:ext uri="{FF2B5EF4-FFF2-40B4-BE49-F238E27FC236}">
                <a16:creationId xmlns:a16="http://schemas.microsoft.com/office/drawing/2014/main" id="{1A5EBDC9-53D0-46E9-B0DF-EB786A9DA12E}"/>
              </a:ext>
            </a:extLst>
          </p:cNvPr>
          <p:cNvSpPr/>
          <p:nvPr/>
        </p:nvSpPr>
        <p:spPr>
          <a:xfrm>
            <a:off x="1564320" y="3955581"/>
            <a:ext cx="9051635" cy="1077218"/>
          </a:xfrm>
          <a:prstGeom prst="rect">
            <a:avLst/>
          </a:prstGeom>
        </p:spPr>
        <p:txBody>
          <a:bodyPr wrap="square">
            <a:spAutoFit/>
          </a:bodyPr>
          <a:lstStyle/>
          <a:p>
            <a:pPr algn="ctr"/>
            <a:r>
              <a:rPr lang="en-US" sz="3200" dirty="0"/>
              <a:t>2 Timothy 1:7  For God hath not given us the spirit of fear; but of power, and of love, and of a sound mind.</a:t>
            </a:r>
          </a:p>
        </p:txBody>
      </p:sp>
    </p:spTree>
    <p:extLst>
      <p:ext uri="{BB962C8B-B14F-4D97-AF65-F5344CB8AC3E}">
        <p14:creationId xmlns:p14="http://schemas.microsoft.com/office/powerpoint/2010/main" val="441592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5069940" y="365124"/>
            <a:ext cx="6172200" cy="1828800"/>
          </a:xfrm>
        </p:spPr>
        <p:txBody>
          <a:bodyPr>
            <a:normAutofit/>
          </a:bodyPr>
          <a:lstStyle/>
          <a:p>
            <a:r>
              <a:rPr lang="en-US" sz="4100" b="1" dirty="0">
                <a:latin typeface="Century Gothic" panose="020B0502020202020204" pitchFamily="34" charset="0"/>
              </a:rPr>
              <a:t>Ahimelech afraid.</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5069940" y="2104103"/>
            <a:ext cx="6172200" cy="4753897"/>
          </a:xfrm>
        </p:spPr>
        <p:txBody>
          <a:bodyPr>
            <a:normAutofit/>
          </a:bodyPr>
          <a:lstStyle/>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When life comes at you, what do you do?</a:t>
            </a:r>
          </a:p>
          <a:p>
            <a:pPr>
              <a:spcBef>
                <a:spcPts val="0"/>
              </a:spcBef>
              <a:spcAft>
                <a:spcPts val="600"/>
              </a:spcAft>
            </a:pPr>
            <a:r>
              <a:rPr lang="en-US" sz="3200" u="sng" dirty="0">
                <a:latin typeface="Calibri" panose="020F0502020204030204" pitchFamily="34" charset="0"/>
                <a:ea typeface="Calibri" panose="020F0502020204030204" pitchFamily="34" charset="0"/>
                <a:cs typeface="Times New Roman" panose="02020603050405020304" pitchFamily="18" charset="0"/>
              </a:rPr>
              <a:t>Run</a:t>
            </a:r>
            <a:r>
              <a:rPr lang="en-US" sz="3200" dirty="0">
                <a:latin typeface="Calibri" panose="020F0502020204030204" pitchFamily="34" charset="0"/>
                <a:ea typeface="Calibri" panose="020F0502020204030204" pitchFamily="34" charset="0"/>
                <a:cs typeface="Times New Roman" panose="02020603050405020304" pitchFamily="18" charset="0"/>
              </a:rPr>
              <a:t> to the Lord! </a:t>
            </a:r>
          </a:p>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The last time Ahimelech saw any government official seeking out the priesthood was years ago!</a:t>
            </a:r>
          </a:p>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Ahimelech = “My brother is king“</a:t>
            </a:r>
          </a:p>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His brother worked for Saul.</a:t>
            </a:r>
            <a:endParaRPr lang="en-US" sz="2400" dirty="0"/>
          </a:p>
        </p:txBody>
      </p:sp>
      <p:pic>
        <p:nvPicPr>
          <p:cNvPr id="4" name="Picture 3">
            <a:extLst>
              <a:ext uri="{FF2B5EF4-FFF2-40B4-BE49-F238E27FC236}">
                <a16:creationId xmlns:a16="http://schemas.microsoft.com/office/drawing/2014/main" id="{5900BD57-2262-468D-827E-A458B57D9800}"/>
              </a:ext>
            </a:extLst>
          </p:cNvPr>
          <p:cNvPicPr>
            <a:picLocks noChangeAspect="1"/>
          </p:cNvPicPr>
          <p:nvPr/>
        </p:nvPicPr>
        <p:blipFill>
          <a:blip r:embed="rId2"/>
          <a:stretch>
            <a:fillRect/>
          </a:stretch>
        </p:blipFill>
        <p:spPr>
          <a:xfrm>
            <a:off x="687101" y="2104103"/>
            <a:ext cx="3752850" cy="3752850"/>
          </a:xfrm>
          <a:prstGeom prst="rect">
            <a:avLst/>
          </a:prstGeom>
        </p:spPr>
      </p:pic>
    </p:spTree>
    <p:extLst>
      <p:ext uri="{BB962C8B-B14F-4D97-AF65-F5344CB8AC3E}">
        <p14:creationId xmlns:p14="http://schemas.microsoft.com/office/powerpoint/2010/main" val="3551898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828800"/>
          </a:xfrm>
        </p:spPr>
        <p:txBody>
          <a:bodyPr>
            <a:normAutofit/>
          </a:bodyPr>
          <a:lstStyle/>
          <a:p>
            <a:r>
              <a:rPr lang="en-US" b="1" dirty="0">
                <a:latin typeface="Century Gothic" panose="020B0502020202020204" pitchFamily="34" charset="0"/>
              </a:rPr>
              <a:t>David lying</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1894114"/>
            <a:ext cx="5203370" cy="4865915"/>
          </a:xfrm>
        </p:spPr>
        <p:txBody>
          <a:bodyPr>
            <a:normAutofit/>
          </a:bodyPr>
          <a:lstStyle/>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Why lie?</a:t>
            </a:r>
          </a:p>
          <a:p>
            <a:pPr lvl="1">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Protection?</a:t>
            </a:r>
          </a:p>
          <a:p>
            <a:pPr marL="0" indent="0">
              <a:spcBef>
                <a:spcPts val="0"/>
              </a:spcBef>
              <a:buNone/>
            </a:pPr>
            <a:endParaRPr lang="en-US" sz="2400" dirty="0"/>
          </a:p>
        </p:txBody>
      </p:sp>
      <p:pic>
        <p:nvPicPr>
          <p:cNvPr id="5" name="Picture 4">
            <a:extLst>
              <a:ext uri="{FF2B5EF4-FFF2-40B4-BE49-F238E27FC236}">
                <a16:creationId xmlns:a16="http://schemas.microsoft.com/office/drawing/2014/main" id="{F4759515-7EE5-4457-89EC-04B7015BC8A0}"/>
              </a:ext>
            </a:extLst>
          </p:cNvPr>
          <p:cNvPicPr>
            <a:picLocks noChangeAspect="1"/>
          </p:cNvPicPr>
          <p:nvPr/>
        </p:nvPicPr>
        <p:blipFill>
          <a:blip r:embed="rId2"/>
          <a:stretch>
            <a:fillRect/>
          </a:stretch>
        </p:blipFill>
        <p:spPr>
          <a:xfrm>
            <a:off x="5234973" y="1894114"/>
            <a:ext cx="6315075" cy="4210050"/>
          </a:xfrm>
          <a:prstGeom prst="rect">
            <a:avLst/>
          </a:prstGeom>
        </p:spPr>
      </p:pic>
    </p:spTree>
    <p:extLst>
      <p:ext uri="{BB962C8B-B14F-4D97-AF65-F5344CB8AC3E}">
        <p14:creationId xmlns:p14="http://schemas.microsoft.com/office/powerpoint/2010/main" val="282548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261036"/>
            <a:ext cx="10515600" cy="4915928"/>
          </a:xfrm>
        </p:spPr>
        <p:txBody>
          <a:bodyPr>
            <a:normAutofit/>
          </a:bodyPr>
          <a:lstStyle/>
          <a:p>
            <a:r>
              <a:rPr lang="en-US" sz="3200" dirty="0"/>
              <a:t>Isaiah 40:31  But they that wait upon the LORD shall renew their strength; they shall mount up with wings as eagles; they shall run, and not be weary; and they shall walk, and not faint. </a:t>
            </a:r>
          </a:p>
          <a:p>
            <a:r>
              <a:rPr lang="en-US" sz="3200" dirty="0"/>
              <a:t>1 Samuel 22:22  And David said unto </a:t>
            </a:r>
            <a:r>
              <a:rPr lang="en-US" sz="3200" dirty="0" err="1"/>
              <a:t>Abiathar</a:t>
            </a:r>
            <a:r>
              <a:rPr lang="en-US" sz="3200" dirty="0"/>
              <a:t>, I knew it that day, when </a:t>
            </a:r>
            <a:r>
              <a:rPr lang="en-US" sz="3200" dirty="0" err="1"/>
              <a:t>Doeg</a:t>
            </a:r>
            <a:r>
              <a:rPr lang="en-US" sz="3200" dirty="0"/>
              <a:t> the Edomite was there, that he would surely tell Saul: I have occasioned the death of all the persons of thy father's house.</a:t>
            </a:r>
          </a:p>
          <a:p>
            <a:r>
              <a:rPr lang="en-US" sz="3200" dirty="0"/>
              <a:t>Psalm 119:28-29 My soul </a:t>
            </a:r>
            <a:r>
              <a:rPr lang="en-US" sz="3200" dirty="0" err="1"/>
              <a:t>melteth</a:t>
            </a:r>
            <a:r>
              <a:rPr lang="en-US" sz="3200" dirty="0"/>
              <a:t> for heaviness: strengthen thou me according unto thy word.</a:t>
            </a:r>
          </a:p>
        </p:txBody>
      </p:sp>
    </p:spTree>
    <p:extLst>
      <p:ext uri="{BB962C8B-B14F-4D97-AF65-F5344CB8AC3E}">
        <p14:creationId xmlns:p14="http://schemas.microsoft.com/office/powerpoint/2010/main" val="1330533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868110" y="2708524"/>
            <a:ext cx="8455779" cy="1440951"/>
          </a:xfrm>
        </p:spPr>
        <p:txBody>
          <a:bodyPr>
            <a:normAutofit/>
          </a:bodyPr>
          <a:lstStyle/>
          <a:p>
            <a:pPr algn="ctr"/>
            <a:r>
              <a:rPr lang="en-US" b="1" dirty="0">
                <a:latin typeface="Century Gothic" panose="020B0502020202020204" pitchFamily="34" charset="0"/>
              </a:rPr>
              <a:t>Principle: You’re not really</a:t>
            </a:r>
            <a:br>
              <a:rPr lang="en-US" b="1" dirty="0">
                <a:latin typeface="Century Gothic" panose="020B0502020202020204" pitchFamily="34" charset="0"/>
              </a:rPr>
            </a:br>
            <a:r>
              <a:rPr lang="en-US" b="1" u="sng" dirty="0">
                <a:latin typeface="Century Gothic" panose="020B0502020202020204" pitchFamily="34" charset="0"/>
              </a:rPr>
              <a:t>you</a:t>
            </a:r>
            <a:r>
              <a:rPr lang="en-US" b="1" dirty="0">
                <a:latin typeface="Century Gothic" panose="020B0502020202020204" pitchFamily="34" charset="0"/>
              </a:rPr>
              <a:t> when you’re </a:t>
            </a:r>
            <a:r>
              <a:rPr lang="en-US" b="1" u="sng" dirty="0">
                <a:latin typeface="Century Gothic" panose="020B0502020202020204" pitchFamily="34" charset="0"/>
              </a:rPr>
              <a:t>hungry</a:t>
            </a:r>
            <a:r>
              <a:rPr lang="en-US" b="1" dirty="0">
                <a:latin typeface="Century Gothic" panose="020B0502020202020204" pitchFamily="34" charset="0"/>
              </a:rPr>
              <a:t>! </a:t>
            </a:r>
          </a:p>
        </p:txBody>
      </p:sp>
      <p:pic>
        <p:nvPicPr>
          <p:cNvPr id="4" name="Betty White Snickers Commercial">
            <a:hlinkClick r:id="" action="ppaction://media"/>
            <a:extLst>
              <a:ext uri="{FF2B5EF4-FFF2-40B4-BE49-F238E27FC236}">
                <a16:creationId xmlns:a16="http://schemas.microsoft.com/office/drawing/2014/main" id="{EC060CB7-0ADE-480A-8E76-ECB02C9019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
            <a:ext cx="12192002" cy="6858001"/>
          </a:xfrm>
          <a:prstGeom prst="rect">
            <a:avLst/>
          </a:prstGeom>
        </p:spPr>
      </p:pic>
    </p:spTree>
    <p:extLst>
      <p:ext uri="{BB962C8B-B14F-4D97-AF65-F5344CB8AC3E}">
        <p14:creationId xmlns:p14="http://schemas.microsoft.com/office/powerpoint/2010/main" val="1247085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83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828800"/>
          </a:xfrm>
        </p:spPr>
        <p:txBody>
          <a:bodyPr>
            <a:normAutofit/>
          </a:bodyPr>
          <a:lstStyle/>
          <a:p>
            <a:r>
              <a:rPr lang="en-US" b="1" dirty="0">
                <a:latin typeface="Century Gothic" panose="020B0502020202020204" pitchFamily="34" charset="0"/>
              </a:rPr>
              <a:t>David lying</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1894114"/>
            <a:ext cx="5203370" cy="4865915"/>
          </a:xfrm>
        </p:spPr>
        <p:txBody>
          <a:bodyPr>
            <a:normAutofit/>
          </a:bodyPr>
          <a:lstStyle/>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Why lie?</a:t>
            </a:r>
          </a:p>
          <a:p>
            <a:pPr lvl="1">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Protection?</a:t>
            </a:r>
          </a:p>
          <a:p>
            <a:pPr lvl="1">
              <a:spcBef>
                <a:spcPts val="0"/>
              </a:spcBef>
            </a:pPr>
            <a:r>
              <a:rPr lang="en-US" sz="2800" dirty="0">
                <a:latin typeface="Calibri" panose="020F0502020204030204" pitchFamily="34" charset="0"/>
                <a:ea typeface="Calibri" panose="020F0502020204030204" pitchFamily="34" charset="0"/>
                <a:cs typeface="Times New Roman" panose="02020603050405020304" pitchFamily="18" charset="0"/>
              </a:rPr>
              <a:t>Hunger?</a:t>
            </a:r>
          </a:p>
          <a:p>
            <a:pPr lvl="1">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12 loves of shewbread.</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One for each tribe of </a:t>
            </a:r>
            <a:r>
              <a:rPr lang="en-US" sz="3200" u="sng" dirty="0">
                <a:latin typeface="Calibri" panose="020F0502020204030204" pitchFamily="34" charset="0"/>
                <a:ea typeface="Calibri" panose="020F0502020204030204" pitchFamily="34" charset="0"/>
                <a:cs typeface="Times New Roman" panose="02020603050405020304" pitchFamily="18" charset="0"/>
              </a:rPr>
              <a:t>Israel</a:t>
            </a:r>
            <a:r>
              <a:rPr lang="en-US" sz="3200" dirty="0">
                <a:latin typeface="Calibri" panose="020F0502020204030204" pitchFamily="34" charset="0"/>
                <a:ea typeface="Calibri" panose="020F0502020204030204" pitchFamily="34" charset="0"/>
                <a:cs typeface="Times New Roman" panose="02020603050405020304" pitchFamily="18" charset="0"/>
              </a:rPr>
              <a:t>.</a:t>
            </a:r>
          </a:p>
          <a:p>
            <a:pPr lvl="1">
              <a:spcBef>
                <a:spcPts val="0"/>
              </a:spcBef>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2400" dirty="0"/>
          </a:p>
        </p:txBody>
      </p:sp>
      <p:pic>
        <p:nvPicPr>
          <p:cNvPr id="4" name="Picture 3">
            <a:extLst>
              <a:ext uri="{FF2B5EF4-FFF2-40B4-BE49-F238E27FC236}">
                <a16:creationId xmlns:a16="http://schemas.microsoft.com/office/drawing/2014/main" id="{DC417735-7435-4AEE-84DB-F39EAA2E5575}"/>
              </a:ext>
            </a:extLst>
          </p:cNvPr>
          <p:cNvPicPr>
            <a:picLocks noChangeAspect="1"/>
          </p:cNvPicPr>
          <p:nvPr/>
        </p:nvPicPr>
        <p:blipFill>
          <a:blip r:embed="rId2"/>
          <a:stretch>
            <a:fillRect/>
          </a:stretch>
        </p:blipFill>
        <p:spPr>
          <a:xfrm>
            <a:off x="5923401" y="1894114"/>
            <a:ext cx="5795633" cy="4086272"/>
          </a:xfrm>
          <a:prstGeom prst="rect">
            <a:avLst/>
          </a:prstGeom>
        </p:spPr>
      </p:pic>
    </p:spTree>
    <p:extLst>
      <p:ext uri="{BB962C8B-B14F-4D97-AF65-F5344CB8AC3E}">
        <p14:creationId xmlns:p14="http://schemas.microsoft.com/office/powerpoint/2010/main" val="26373815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1000"/>
                                        <p:tgtEl>
                                          <p:spTgt spid="3">
                                            <p:txEl>
                                              <p:pRg st="5" end="5"/>
                                            </p:txEl>
                                          </p:spTgt>
                                        </p:tgtEl>
                                      </p:cBhvr>
                                    </p:animEffect>
                                    <p:anim calcmode="lin" valueType="num">
                                      <p:cBhvr>
                                        <p:cTn id="2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747132"/>
            <a:ext cx="10515600" cy="5429831"/>
          </a:xfrm>
        </p:spPr>
        <p:txBody>
          <a:bodyPr anchor="ctr">
            <a:normAutofit/>
          </a:bodyPr>
          <a:lstStyle/>
          <a:p>
            <a:r>
              <a:rPr lang="en-US" sz="3200" dirty="0"/>
              <a:t>Leviticus 24:5-9 And thou shalt take fine flour, and bake twelve cakes thereof: two tenth deals shall be in one cake. 6  And thou shalt set them in two rows, six on a row, upon the pure table before the LORD. 7  And thou shalt put pure frankincense upon each row, that it may be on the bread for a memorial, even an offering made by fire unto the LORD. 8  Every sabbath he shall set it in order before the LORD continually, being taken from the children of Israel by an everlasting covenant. 9  And it shall be Aaron's and his sons'; and they shall eat it in the holy place: for it is most holy unto him of the offerings of the LORD made by fire by a perpetual statute.</a:t>
            </a:r>
          </a:p>
        </p:txBody>
      </p:sp>
    </p:spTree>
    <p:extLst>
      <p:ext uri="{BB962C8B-B14F-4D97-AF65-F5344CB8AC3E}">
        <p14:creationId xmlns:p14="http://schemas.microsoft.com/office/powerpoint/2010/main" val="1659716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7" ma:contentTypeDescription="Create a new document." ma:contentTypeScope="" ma:versionID="f6205a6e5b60a6581a872eeff60a6fce">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4154eefe68d8a92f40066778c1b0231f"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4F9C44-AB8E-454A-8661-9DE926DBE5B0}">
  <ds:schemaRefs>
    <ds:schemaRef ds:uri="http://schemas.microsoft.com/sharepoint/v3/contenttype/forms"/>
  </ds:schemaRefs>
</ds:datastoreItem>
</file>

<file path=customXml/itemProps2.xml><?xml version="1.0" encoding="utf-8"?>
<ds:datastoreItem xmlns:ds="http://schemas.openxmlformats.org/officeDocument/2006/customXml" ds:itemID="{E9B2BA3F-9EDF-4B1D-A011-7362EA2DF3A0}">
  <ds:schemaRefs>
    <ds:schemaRef ds:uri="http://purl.org/dc/dcmitype/"/>
    <ds:schemaRef ds:uri="92225faf-0d15-43dc-b0d3-949d76b83189"/>
    <ds:schemaRef ds:uri="http://purl.org/dc/elements/1.1/"/>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85009109-077a-450e-82c0-9072b8164ed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141F99C-D45E-40C0-85D7-FB8DB45E20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1498</TotalTime>
  <Words>1480</Words>
  <Application>Microsoft Office PowerPoint</Application>
  <PresentationFormat>Widescreen</PresentationFormat>
  <Paragraphs>71</Paragraphs>
  <Slides>30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Century Gothic</vt:lpstr>
      <vt:lpstr>Times New Roman</vt:lpstr>
      <vt:lpstr>Office Theme</vt:lpstr>
      <vt:lpstr>Fear Forgets God</vt:lpstr>
      <vt:lpstr>Ahimelech afraid.</vt:lpstr>
      <vt:lpstr>PowerPoint Presentation</vt:lpstr>
      <vt:lpstr>Ahimelech afraid.</vt:lpstr>
      <vt:lpstr>David lying</vt:lpstr>
      <vt:lpstr>PowerPoint Presentation</vt:lpstr>
      <vt:lpstr>Principle: You’re not really you when you’re hungry! </vt:lpstr>
      <vt:lpstr>David lying</vt:lpstr>
      <vt:lpstr>PowerPoint Presentation</vt:lpstr>
      <vt:lpstr>Principle: We need a FRESH relationship with God. </vt:lpstr>
      <vt:lpstr>PowerPoint Presentation</vt:lpstr>
      <vt:lpstr>PowerPoint Presentation</vt:lpstr>
      <vt:lpstr>Principle: Sometimes we must minister to a hot mess!</vt:lpstr>
      <vt:lpstr>PowerPoint Presentation</vt:lpstr>
      <vt:lpstr>PowerPoint Presentation</vt:lpstr>
      <vt:lpstr>Principle: We lay down our lives in  our service to the Lord and His people. </vt:lpstr>
      <vt:lpstr>David’s fear.</vt:lpstr>
      <vt:lpstr>PowerPoint Presentation</vt:lpstr>
      <vt:lpstr>PowerPoint Presentation</vt:lpstr>
      <vt:lpstr>Principle: Doeg is here.  Doeg is in every church. </vt:lpstr>
      <vt:lpstr>Principle: Fear makes you forget God’s promises! </vt:lpstr>
      <vt:lpstr>PowerPoint Presentation</vt:lpstr>
      <vt:lpstr>David’s fear.</vt:lpstr>
      <vt:lpstr>PowerPoint Presentation</vt:lpstr>
      <vt:lpstr>David’s fear.</vt:lpstr>
      <vt:lpstr>PowerPoint Presentation</vt:lpstr>
      <vt:lpstr>Principle: God will  deliver His people!</vt:lpstr>
      <vt:lpstr>PowerPoint Presentation</vt:lpstr>
      <vt:lpstr>PowerPoint Presentation</vt:lpstr>
      <vt:lpstr>Principle: Fear makes you crazy.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Loyal Friendship</dc:title>
  <dc:creator>Sam Miles</dc:creator>
  <cp:lastModifiedBy>Audio Visual</cp:lastModifiedBy>
  <cp:revision>2</cp:revision>
  <dcterms:created xsi:type="dcterms:W3CDTF">2018-08-11T23:08:27Z</dcterms:created>
  <dcterms:modified xsi:type="dcterms:W3CDTF">2018-08-19T13:03:51Z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